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b044911c74a412b" /><Relationship Type="http://schemas.openxmlformats.org/officeDocument/2006/relationships/extended-properties" Target="/docProps/app.xml" Id="R47d2d63c64cd4ab9" /><Relationship Type="http://schemas.openxmlformats.org/officeDocument/2006/relationships/officeDocument" Target="/ppt/presentation.xml" Id="R8b88aa06f297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d6db1f4774620"/>
  </p:sldMasterIdLst>
  <p:notesMasterIdLst>
    <p:notesMasterId xmlns:r="http://schemas.openxmlformats.org/officeDocument/2006/relationships" r:id="R1b4f532afbf34dde"/>
  </p:notesMasterIdLst>
  <p:sldIdLst>
    <p:sldId xmlns:r="http://schemas.openxmlformats.org/officeDocument/2006/relationships" id="256" r:id="R8caec256d07c4a58"/>
    <p:sldId xmlns:r="http://schemas.openxmlformats.org/officeDocument/2006/relationships" id="257" r:id="R7f7371d9ddd14989"/>
    <p:sldId xmlns:r="http://schemas.openxmlformats.org/officeDocument/2006/relationships" id="258" r:id="R02509599e96b4be1"/>
    <p:sldId xmlns:r="http://schemas.openxmlformats.org/officeDocument/2006/relationships" id="259" r:id="R234519ca37574010"/>
    <p:sldId xmlns:r="http://schemas.openxmlformats.org/officeDocument/2006/relationships" id="260" r:id="R9933c0926ff84239"/>
    <p:sldId xmlns:r="http://schemas.openxmlformats.org/officeDocument/2006/relationships" id="261" r:id="R754ecd65b1704405"/>
    <p:sldId xmlns:r="http://schemas.openxmlformats.org/officeDocument/2006/relationships" id="262" r:id="R6a90501c7ffd4165"/>
    <p:sldId xmlns:r="http://schemas.openxmlformats.org/officeDocument/2006/relationships" id="263" r:id="Rba2eec5dcb734323"/>
    <p:sldId xmlns:r="http://schemas.openxmlformats.org/officeDocument/2006/relationships" id="264" r:id="Rd8348fc337fb426f"/>
    <p:sldId xmlns:r="http://schemas.openxmlformats.org/officeDocument/2006/relationships" id="265" r:id="Rc89034189f1f4669"/>
    <p:sldId xmlns:r="http://schemas.openxmlformats.org/officeDocument/2006/relationships" id="266" r:id="Re068516f2b18409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92a0d546adc4e70" /><Relationship Type="http://schemas.openxmlformats.org/officeDocument/2006/relationships/slideMaster" Target="/ppt/slideMasters/slideMaster1.xml" Id="R519d6db1f4774620" /><Relationship Type="http://schemas.openxmlformats.org/officeDocument/2006/relationships/notesMaster" Target="/ppt/notesMasters/notesMaster1.xml" Id="R1b4f532afbf34dde" /><Relationship Type="http://schemas.openxmlformats.org/officeDocument/2006/relationships/presProps" Target="/ppt/presProps.xml" Id="Ra22e9c28731b44d3" /><Relationship Type="http://schemas.openxmlformats.org/officeDocument/2006/relationships/tableStyles" Target="/ppt/tableStyles.xml" Id="Rbfa1a3bb58cf44bc" /><Relationship Type="http://schemas.openxmlformats.org/officeDocument/2006/relationships/slide" Target="/ppt/slides/slide1.xml" Id="R8caec256d07c4a58" /><Relationship Type="http://schemas.openxmlformats.org/officeDocument/2006/relationships/slide" Target="/ppt/slides/slide2.xml" Id="R7f7371d9ddd14989" /><Relationship Type="http://schemas.openxmlformats.org/officeDocument/2006/relationships/slide" Target="/ppt/slides/slide3.xml" Id="R02509599e96b4be1" /><Relationship Type="http://schemas.openxmlformats.org/officeDocument/2006/relationships/slide" Target="/ppt/slides/slide4.xml" Id="R234519ca37574010" /><Relationship Type="http://schemas.openxmlformats.org/officeDocument/2006/relationships/slide" Target="/ppt/slides/slide5.xml" Id="R9933c0926ff84239" /><Relationship Type="http://schemas.openxmlformats.org/officeDocument/2006/relationships/slide" Target="/ppt/slides/slide6.xml" Id="R754ecd65b1704405" /><Relationship Type="http://schemas.openxmlformats.org/officeDocument/2006/relationships/slide" Target="/ppt/slides/slide7.xml" Id="R6a90501c7ffd4165" /><Relationship Type="http://schemas.openxmlformats.org/officeDocument/2006/relationships/slide" Target="/ppt/slides/slide8.xml" Id="Rba2eec5dcb734323" /><Relationship Type="http://schemas.openxmlformats.org/officeDocument/2006/relationships/slide" Target="/ppt/slides/slide9.xml" Id="Rd8348fc337fb426f" /><Relationship Type="http://schemas.openxmlformats.org/officeDocument/2006/relationships/slide" Target="/ppt/slides/slide10.xml" Id="Rc89034189f1f4669" /><Relationship Type="http://schemas.openxmlformats.org/officeDocument/2006/relationships/slide" Target="/ppt/slides/slide11.xml" Id="Re068516f2b18409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36dc0c7169846b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c902a19e6e94944" /><Relationship Type="http://schemas.openxmlformats.org/officeDocument/2006/relationships/notesMaster" Target="/ppt/notesMasters/notesMaster1.xml" Id="R622c88d48c004f4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407826cf57744d8" /><Relationship Type="http://schemas.openxmlformats.org/officeDocument/2006/relationships/notesMaster" Target="/ppt/notesMasters/notesMaster1.xml" Id="Rdeff826bdf104c2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9be731192724ecb" /><Relationship Type="http://schemas.openxmlformats.org/officeDocument/2006/relationships/notesMaster" Target="/ppt/notesMasters/notesMaster1.xml" Id="Rdce976ab905b481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beee6d1dda543e5" /><Relationship Type="http://schemas.openxmlformats.org/officeDocument/2006/relationships/notesMaster" Target="/ppt/notesMasters/notesMaster1.xml" Id="R690e7acf68694d8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6e99e45282248f6" /><Relationship Type="http://schemas.openxmlformats.org/officeDocument/2006/relationships/notesMaster" Target="/ppt/notesMasters/notesMaster1.xml" Id="Rfa34c8a9393a4db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394de451f32487a" /><Relationship Type="http://schemas.openxmlformats.org/officeDocument/2006/relationships/notesMaster" Target="/ppt/notesMasters/notesMaster1.xml" Id="Rad426ff9b8e041e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83c2213eb19463a" /><Relationship Type="http://schemas.openxmlformats.org/officeDocument/2006/relationships/notesMaster" Target="/ppt/notesMasters/notesMaster1.xml" Id="R78ac189a66a6442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3f544fd94fd479c" /><Relationship Type="http://schemas.openxmlformats.org/officeDocument/2006/relationships/notesMaster" Target="/ppt/notesMasters/notesMaster1.xml" Id="R9f5c0313626842d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fbec8304a96401c" /><Relationship Type="http://schemas.openxmlformats.org/officeDocument/2006/relationships/notesMaster" Target="/ppt/notesMasters/notesMaster1.xml" Id="Re83a7c801d974ee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9e09913ebac4ac6" /><Relationship Type="http://schemas.openxmlformats.org/officeDocument/2006/relationships/notesMaster" Target="/ppt/notesMasters/notesMaster1.xml" Id="R3f875ef2a2464c0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4e57f2833394a94" /><Relationship Type="http://schemas.openxmlformats.org/officeDocument/2006/relationships/notesMaster" Target="/ppt/notesMasters/notesMaster1.xml" Id="R85d84e9be8fc4cf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https://www.annaromanin.it/</a:t>
            </a:r>
          </a:p>
          <a:p xmlns:a="http://schemas.openxmlformats.org/drawingml/2006/main">
            <a:r>
              <a:t>- https://www.annaromanin.it/chi-sono/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https://www.annaromanin.it/</a:t>
            </a:r>
          </a:p>
          <a:p xmlns:a="http://schemas.openxmlformats.org/drawingml/2006/main">
            <a:r>
              <a:t>- https://www.annaromanin.it/chi-sono/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https://www.annaromanin.it/</a:t>
            </a:r>
          </a:p>
          <a:p xmlns:a="http://schemas.openxmlformats.org/drawingml/2006/main">
            <a:r>
              <a:t>- https://www.annaromanin.it/chi-sono/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https://www.annaromanin.it/</a:t>
            </a:r>
          </a:p>
          <a:p xmlns:a="http://schemas.openxmlformats.org/drawingml/2006/main">
            <a:r>
              <a:t>- https://www.annaromanin.it/chi-sono/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https://www.annaromanin.it/chi-sono/</a:t>
            </a:r>
          </a:p>
          <a:p xmlns:a="http://schemas.openxmlformats.org/drawingml/2006/main">
            <a:r>
              <a:t>- https://www.linkedin.com/posts/anna-romanin_comunicazione-pr-volontariatosociale-activity-7071901968490766336-JfMZ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https://www.annaromanin.it/</a:t>
            </a:r>
          </a:p>
          <a:p xmlns:a="http://schemas.openxmlformats.org/drawingml/2006/main">
            <a:r>
              <a:t>- https://www.annaromanin.it/chi-sono/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https://www.annaromanin.it/</a:t>
            </a:r>
          </a:p>
          <a:p xmlns:a="http://schemas.openxmlformats.org/drawingml/2006/main">
            <a:r>
              <a:t>- https://www.annaromanin.it/chi-sono/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Library: Libro e branding di Anna Romanin.png</a:t>
            </a:r>
          </a:p>
          <a:p xmlns:a="http://schemas.openxmlformats.org/drawingml/2006/main">
            <a:r>
              <a:t>- https://www.linkedin.com/posts/anna-romanin_comunicazione-interviste-activity-7393604414684516352-IGY1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https://www.annaromanin.it/</a:t>
            </a:r>
          </a:p>
          <a:p xmlns:a="http://schemas.openxmlformats.org/drawingml/2006/main">
            <a:r>
              <a:t>- https://www.annaromanin.it/chi-sono/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https://www.annaromanin.it/</a:t>
            </a:r>
          </a:p>
          <a:p xmlns:a="http://schemas.openxmlformats.org/drawingml/2006/main">
            <a:r>
              <a:t>- https://www.annaromanin.it/chi-sono/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https://www.annaromanin.it/</a:t>
            </a:r>
          </a:p>
          <a:p xmlns:a="http://schemas.openxmlformats.org/drawingml/2006/main">
            <a:r>
              <a:t>- https://www.annaromanin.it/chi-sono/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c7485742e45f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03dbdfa66af4dce" /><Relationship Type="http://schemas.openxmlformats.org/officeDocument/2006/relationships/slideLayout" Target="/ppt/slideLayouts/slideLayout1.xml" Id="R2179bb0a6a8a4b1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79bb0a6a8a4b1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3de4034f34a9f" /><Relationship Type="http://schemas.openxmlformats.org/officeDocument/2006/relationships/notesSlide" Target="/ppt/notesSlides/notesSlide1.xml" Id="R9642ecf9783d45e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2f0c8920f4705" /><Relationship Type="http://schemas.openxmlformats.org/officeDocument/2006/relationships/notesSlide" Target="/ppt/notesSlides/notesSlide10.xml" Id="Rd8e4b1f27b83416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293b2ee0943b4" /><Relationship Type="http://schemas.openxmlformats.org/officeDocument/2006/relationships/notesSlide" Target="/ppt/notesSlides/notesSlide11.xml" Id="Rfe914776f92c4a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03da6ffe247e2" /><Relationship Type="http://schemas.openxmlformats.org/officeDocument/2006/relationships/notesSlide" Target="/ppt/notesSlides/notesSlide2.xml" Id="Rfd9a2884517c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ce4ab5fb94cfc" /><Relationship Type="http://schemas.openxmlformats.org/officeDocument/2006/relationships/notesSlide" Target="/ppt/notesSlides/notesSlide3.xml" Id="Refacdf77b9cc4f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657a77d134603" /><Relationship Type="http://schemas.openxmlformats.org/officeDocument/2006/relationships/notesSlide" Target="/ppt/notesSlides/notesSlide4.xml" Id="R62291463ed484f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8344e905b492b" /><Relationship Type="http://schemas.openxmlformats.org/officeDocument/2006/relationships/notesSlide" Target="/ppt/notesSlides/notesSlide5.xml" Id="Rfb28b061f0f749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eeabcfff44c25" /><Relationship Type="http://schemas.openxmlformats.org/officeDocument/2006/relationships/image" Target="/ppt/media/image.png" Id="Rbe20ff91faa445c7" /><Relationship Type="http://schemas.openxmlformats.org/officeDocument/2006/relationships/notesSlide" Target="/ppt/notesSlides/notesSlide6.xml" Id="R6a5dcb018590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980add17f44d7" /><Relationship Type="http://schemas.openxmlformats.org/officeDocument/2006/relationships/notesSlide" Target="/ppt/notesSlides/notesSlide7.xml" Id="Rf1ce97ea4f7e4d7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2718c9d4d4d11" /><Relationship Type="http://schemas.openxmlformats.org/officeDocument/2006/relationships/notesSlide" Target="/ppt/notesSlides/notesSlide8.xml" Id="R25fca2a6c41c40d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03ca966644dfc" /><Relationship Type="http://schemas.openxmlformats.org/officeDocument/2006/relationships/notesSlide" Target="/ppt/notesSlides/notesSlide9.xml" Id="R7145e7aa13bd4b5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8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2E08567-F62A-4750-8AC3-967E5972E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0F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52CA2D-164B-4172-82CE-24408159A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0"/>
            <a:ext cx="2667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3F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773D74-B8CE-4071-B601-7F9689B71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"/>
            <a:ext cx="381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0F30"/>
                </a:solidFill>
              </a:defRPr>
            </a:pPr>
            <a:r>
              <a:rPr sz="1275" b="1">
                <a:solidFill>
                  <a:srgbClr val="A90F30"/>
                </a:solidFill>
              </a:rPr>
              <a:t>ANNA ROMANIN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1B60BD9-6545-4873-8EA4-6071DE794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80962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52D3D"/>
                </a:solidFill>
              </a:defRPr>
            </a:pPr>
            <a:r>
              <a:rPr sz="3900" b="1">
                <a:solidFill>
                  <a:srgbClr val="152D3D"/>
                </a:solidFill>
              </a:rPr>
              <a:t>Comunicazione strategica</a:t>
            </a:r>
          </a:p>
          <a:p xmlns:a="http://schemas.openxmlformats.org/drawingml/2006/main">
            <a:pPr algn="l">
              <a:defRPr sz="3900" b="1">
                <a:solidFill>
                  <a:srgbClr val="152D3D"/>
                </a:solidFill>
              </a:defRPr>
            </a:pPr>
            <a:r>
              <a:rPr sz="3900" b="1">
                <a:solidFill>
                  <a:srgbClr val="152D3D"/>
                </a:solidFill>
              </a:rPr>
              <a:t>per imprese che hanno valore,</a:t>
            </a:r>
          </a:p>
          <a:p xmlns:a="http://schemas.openxmlformats.org/drawingml/2006/main">
            <a:pPr algn="l">
              <a:defRPr sz="3900" b="1">
                <a:solidFill>
                  <a:srgbClr val="152D3D"/>
                </a:solidFill>
              </a:defRPr>
            </a:pPr>
            <a:r>
              <a:rPr sz="3900" b="1">
                <a:solidFill>
                  <a:srgbClr val="152D3D"/>
                </a:solidFill>
              </a:rPr>
              <a:t>storia e competenze</a:t>
            </a:r>
          </a:p>
          <a:p xmlns:a="http://schemas.openxmlformats.org/drawingml/2006/main">
            <a:pPr algn="l">
              <a:defRPr sz="3900" b="1">
                <a:solidFill>
                  <a:srgbClr val="152D3D"/>
                </a:solidFill>
              </a:defRPr>
            </a:pPr>
            <a:r>
              <a:rPr sz="3900" b="1">
                <a:solidFill>
                  <a:srgbClr val="152D3D"/>
                </a:solidFill>
              </a:rPr>
              <a:t>da rendere riconoscibili.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AFB3C0-5DBB-4D05-B6CD-3FC6DA847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91000"/>
            <a:ext cx="7429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F6D73"/>
                </a:solidFill>
              </a:defRPr>
            </a:pPr>
            <a:r>
              <a:rPr sz="1725" b="0">
                <a:solidFill>
                  <a:srgbClr val="5F6D73"/>
                </a:solidFill>
              </a:rPr>
              <a:t>Affianco imprenditori e direzioni nel mettere a fuoco identità, messaggi e relazioni. Prima di proporre strumenti, entro nell'organizzazione e ne comprendo persone, cultura e obiettivi.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8DB499-7E2A-427B-8581-50EFA868F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375" y="147637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7BDC7"/>
                </a:solidFill>
              </a:defRPr>
            </a:pPr>
            <a:r>
              <a:rPr sz="1125" b="1">
                <a:solidFill>
                  <a:srgbClr val="E7BDC7"/>
                </a:solidFill>
              </a:rPr>
              <a:t>30 ANNI DI ESPERIENZA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48AC67-8C78-487C-8C95-C4DC38D5B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375" y="1952625"/>
            <a:ext cx="19050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Impresa</a:t>
            </a:r>
          </a:p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Cultura</a:t>
            </a:r>
          </a:p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Territorio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D60D6C-F16E-4C17-A1AB-F1275DB95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375" y="3857625"/>
            <a:ext cx="1428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89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A72D3E-A132-4B8F-B6AD-5815CC12E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375" y="4143375"/>
            <a:ext cx="2000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FE8EB"/>
                </a:solidFill>
              </a:defRPr>
            </a:pPr>
            <a:r>
              <a:rPr sz="1350" b="0">
                <a:solidFill>
                  <a:srgbClr val="DFE8EB"/>
                </a:solidFill>
              </a:rPr>
              <a:t>Brand journalism</a:t>
            </a:r>
          </a:p>
          <a:p xmlns:a="http://schemas.openxmlformats.org/drawingml/2006/main">
            <a:pPr algn="l">
              <a:defRPr sz="1350" b="0">
                <a:solidFill>
                  <a:srgbClr val="DFE8EB"/>
                </a:solidFill>
              </a:defRPr>
            </a:pPr>
            <a:r>
              <a:rPr sz="1350" b="0">
                <a:solidFill>
                  <a:srgbClr val="DFE8EB"/>
                </a:solidFill>
              </a:rPr>
              <a:t>Ufficio stampa e PR</a:t>
            </a:r>
          </a:p>
          <a:p xmlns:a="http://schemas.openxmlformats.org/drawingml/2006/main">
            <a:pPr algn="l">
              <a:defRPr sz="1350" b="0">
                <a:solidFill>
                  <a:srgbClr val="DFE8EB"/>
                </a:solidFill>
              </a:defRPr>
            </a:pPr>
            <a:r>
              <a:rPr sz="1350" b="0">
                <a:solidFill>
                  <a:srgbClr val="DFE8EB"/>
                </a:solidFill>
              </a:rPr>
              <a:t>Contenuti corporate</a:t>
            </a:r>
          </a:p>
          <a:p xmlns:a="http://schemas.openxmlformats.org/drawingml/2006/main">
            <a:pPr algn="l">
              <a:defRPr sz="1350" b="0">
                <a:solidFill>
                  <a:srgbClr val="DFE8EB"/>
                </a:solidFill>
              </a:defRPr>
            </a:pPr>
            <a:r>
              <a:rPr sz="1350" b="0">
                <a:solidFill>
                  <a:srgbClr val="DFE8EB"/>
                </a:solidFill>
              </a:rPr>
              <a:t>Progetti culturali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B8FE56-1409-44A9-BE0D-2CC5AA11A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8578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0F30"/>
                </a:solidFill>
              </a:defRPr>
            </a:pPr>
            <a:r>
              <a:rPr sz="1275" b="1">
                <a:solidFill>
                  <a:srgbClr val="A90F30"/>
                </a:solidFill>
              </a:rPr>
              <a:t>annaromanin.it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EFBF75-1E9D-4B70-8A37-3CD748813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457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F6D73"/>
                </a:solidFill>
              </a:defRPr>
            </a:pPr>
            <a:r>
              <a:rPr sz="750" b="1">
                <a:solidFill>
                  <a:srgbClr val="5F6D73"/>
                </a:solidFill>
              </a:rPr>
              <a:t>ANNA ROMANIN · CONSULENZA SENIOR DI COMUNICAZIONE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6A5E661-22A0-49FB-8531-AC5873CF0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A90F30"/>
                </a:solidFill>
              </a:defRPr>
            </a:pPr>
            <a:r>
              <a:rPr sz="750" b="1">
                <a:solidFill>
                  <a:srgbClr val="A90F30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45298079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8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897F2E2-F358-46D3-A04C-5D80A61E7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A CHI POSSO PORTARE PIÙ VALORE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312445-AD1E-4068-AFD0-1C6223D3B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533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0F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5455514-AF06-43D5-BEEC-C4486E22D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2D3D"/>
                </a:solidFill>
              </a:defRPr>
            </a:pPr>
            <a:r>
              <a:rPr sz="3000" b="1">
                <a:solidFill>
                  <a:srgbClr val="152D3D"/>
                </a:solidFill>
              </a:rPr>
              <a:t>Lavoro meglio con organizzazioni che hanno sostanza, ma devono ancora renderla leggibile.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78A21E-A605-468B-86DC-5A69E4759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38375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IMPRESE FAMILIARI E PMI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53EA1C-5471-4538-9931-F8B821CA4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30480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F6D73"/>
                </a:solidFill>
              </a:defRPr>
            </a:pPr>
            <a:r>
              <a:rPr sz="1500" b="0">
                <a:solidFill>
                  <a:srgbClr val="5F6D73"/>
                </a:solidFill>
              </a:rPr>
              <a:t>Aziende con almeno venti o trent'anni di storia, un'identità forte ma poco formalizzata, un anniversario o un passaggio generazionale da affrontare.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6F02819-4E15-4492-B58C-C74B7F466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238375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MANIFATTURA E MADE IN ITALY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FCA4397-C07B-4E9D-B604-6A71A7890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571750"/>
            <a:ext cx="3238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F6D73"/>
                </a:solidFill>
              </a:defRPr>
            </a:pPr>
            <a:r>
              <a:rPr sz="1500" b="0">
                <a:solidFill>
                  <a:srgbClr val="5F6D73"/>
                </a:solidFill>
              </a:rPr>
              <a:t>Imprese tecnicamente eccellenti nei settori arredo, design, meccanica, agroalimentare, vino, ospitalità e servizi specialistici, che faticano a comunicare la differenza.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888E18-D207-4CD5-8286-E82CD55C3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238375"/>
            <a:ext cx="3143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FONDAZIONI E REALTÀ CULTURALI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BA6EA96-6511-49DE-B56E-28FA2ED9A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571750"/>
            <a:ext cx="31432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F6D73"/>
                </a:solidFill>
              </a:defRPr>
            </a:pPr>
            <a:r>
              <a:rPr sz="1500" b="0">
                <a:solidFill>
                  <a:srgbClr val="5F6D73"/>
                </a:solidFill>
              </a:rPr>
              <a:t>Fondazioni bancarie o d'impresa, musei aziendali, associazioni e organizzazioni che desiderano progetti editoriali e culturali solidi, ben raccontati e ben relazionati.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0C12AEB-EC7F-45A1-A5A1-E1B852A86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0"/>
            <a:ext cx="10553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C9B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5B8CC6F-1C66-4C44-B5EF-0CAEC4F67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14875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SITUAZIONI CHE POSSONO AVVIARE UN INCARICO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7774B23-9F02-4523-B248-981E31198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95875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D3D"/>
                </a:solidFill>
              </a:defRPr>
            </a:pPr>
            <a:r>
              <a:rPr sz="1650" b="1">
                <a:solidFill>
                  <a:srgbClr val="152D3D"/>
                </a:solidFill>
              </a:rPr>
              <a:t>Nuovo sito corporate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EC7C1E-BA6D-4C80-A6B4-A8AF0D037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5095875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D3D"/>
                </a:solidFill>
              </a:defRPr>
            </a:pPr>
            <a:r>
              <a:rPr sz="1650" b="1">
                <a:solidFill>
                  <a:srgbClr val="152D3D"/>
                </a:solidFill>
              </a:rPr>
              <a:t>Anniversario o heritage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F53D5C-1B7F-42E8-997E-53866BAAF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5095875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D3D"/>
                </a:solidFill>
              </a:defRPr>
            </a:pPr>
            <a:r>
              <a:rPr sz="1650" b="1">
                <a:solidFill>
                  <a:srgbClr val="152D3D"/>
                </a:solidFill>
              </a:rPr>
              <a:t>Posizionamento sui media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2E85FAB-41C6-4A3E-8DA0-B5A026C4B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5095875"/>
            <a:ext cx="2047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D3D"/>
                </a:solidFill>
              </a:defRPr>
            </a:pPr>
            <a:r>
              <a:rPr sz="1650" b="1">
                <a:solidFill>
                  <a:srgbClr val="152D3D"/>
                </a:solidFill>
              </a:rPr>
              <a:t>Regia della comunicazione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AF5455F-8EF1-4F10-9469-B1430055F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57875"/>
            <a:ext cx="1028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A90F30"/>
                </a:solidFill>
              </a:defRPr>
            </a:pPr>
            <a:r>
              <a:rPr sz="1350" b="1">
                <a:solidFill>
                  <a:srgbClr val="A90F30"/>
                </a:solidFill>
              </a:rPr>
              <a:t>Non prometto di servire ogni azienda. Porto più valore dove esistono contenuti reali da comprendere, organizzare e trasformare in reputazione.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31E6661-1BAA-467F-86EC-CE7E4C0A8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457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F6D73"/>
                </a:solidFill>
              </a:defRPr>
            </a:pPr>
            <a:r>
              <a:rPr sz="750" b="1">
                <a:solidFill>
                  <a:srgbClr val="5F6D73"/>
                </a:solidFill>
              </a:rPr>
              <a:t>ANNA ROMANIN · CONSULENZA SENIOR DI COMUNICAZIONE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5DEEDAC-052D-44FE-B6B0-A6B67C43E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A90F30"/>
                </a:solidFill>
              </a:defRPr>
            </a:pPr>
            <a:r>
              <a:rPr sz="750" b="1">
                <a:solidFill>
                  <a:srgbClr val="A90F3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63962077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53F5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9105802-D199-4ABF-B85D-11EE44533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7BDC7"/>
                </a:solidFill>
              </a:defRPr>
            </a:pPr>
            <a:r>
              <a:rPr sz="1050" b="1">
                <a:solidFill>
                  <a:srgbClr val="E7BDC7"/>
                </a:solidFill>
              </a:rPr>
              <a:t>UN PRIMO CONFRONTO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4526990-A93E-407D-A9BE-511310B08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533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BD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848023-B20B-4FA1-AD0A-199B6104C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1057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Possiamo iniziare da un problema concreto e capire se richiede davvero un progetto di comunicazione.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D72087-9A17-4F13-B113-B3272E435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81250"/>
            <a:ext cx="10001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9E5E9"/>
                </a:solidFill>
              </a:defRPr>
            </a:pPr>
            <a:r>
              <a:rPr sz="1650" b="0">
                <a:solidFill>
                  <a:srgbClr val="D9E5E9"/>
                </a:solidFill>
              </a:rPr>
              <a:t>Un'identità poco chiara. Un sito da ripensare. Un patrimonio da ordinare. Un anniversario. Un passaggio generazionale. Una relazione con i media da costruire. Un progetto culturale che deve avere senso per l'impresa.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E10304-2BAC-4384-BD7D-1E1065E5F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576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77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2B2287-7527-4C96-8F3C-C32907B0F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3862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E7BDC7"/>
                </a:solidFill>
              </a:defRPr>
            </a:pPr>
            <a:r>
              <a:rPr sz="1500" b="1">
                <a:solidFill>
                  <a:srgbClr val="E7BDC7"/>
                </a:solidFill>
              </a:rPr>
              <a:t>Nel primo confronto mettiamo a fuoco: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070C0F-1D66-405E-9EE2-114AE45B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il nodo reale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14C1D0-9E08-44CA-813A-533D8B425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762500"/>
            <a:ext cx="295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le persone da coinvolgere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930968-F44E-47C9-9A1C-0EBF64EC1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76250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il risultato utile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429A48-D0E3-4D38-B4B3-1801A5A9C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72125"/>
            <a:ext cx="10820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0F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A4B1CC-80FC-40E9-8CD2-5E0748E1D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6578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ANNA ROMANIN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9441B24-741A-4301-86C8-23F3CB969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6578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annaromanin.it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BC8650-F623-41DF-AFC7-7AEDA86C5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56578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Consulenza senior di comunicazione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BC8E20-3A50-484D-B385-3ED837758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457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AD8DD"/>
                </a:solidFill>
              </a:defRPr>
            </a:pPr>
            <a:r>
              <a:rPr sz="750" b="1">
                <a:solidFill>
                  <a:srgbClr val="CAD8DD"/>
                </a:solidFill>
              </a:rPr>
              <a:t>ANNA ROMANIN · CONSULENZA SENIOR DI COMUNICAZIONE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C7BD2A-1B55-4833-A6A9-A6F1DC2AA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44272312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53F5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47971B8-2115-4AF5-A4D9-ABB5DB70A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7BDC7"/>
                </a:solidFill>
              </a:defRPr>
            </a:pPr>
            <a:r>
              <a:rPr sz="1050" b="1">
                <a:solidFill>
                  <a:srgbClr val="E7BDC7"/>
                </a:solidFill>
              </a:rPr>
              <a:t>IL VALORE PER L'IMPRESA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F08661-92EA-4F91-A8D5-203850420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533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BD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E881BB-C9A5-4734-BBE0-0A4D73D81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10572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Aiuto l'impresa a trasformare ciò che sa di essere in ciò che gli altri riescono a capire.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DE486B-2061-4F06-A5E3-60D7BC517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62200"/>
            <a:ext cx="685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9E5E9"/>
                </a:solidFill>
              </a:defRPr>
            </a:pPr>
            <a:r>
              <a:rPr sz="1650" b="0">
                <a:solidFill>
                  <a:srgbClr val="D9E5E9"/>
                </a:solidFill>
              </a:rPr>
              <a:t>Molte aziende possiedono competenze, relazioni e una storia solida, ma le comunicano in modo frammentario. Il risultato è una percezione più debole del valore reale.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D455A6D-811E-434A-BCC0-6C252E27C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671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77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52B0E3-868B-4F7B-809C-004637BA8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7BDC7"/>
                </a:solidFill>
              </a:defRPr>
            </a:pPr>
            <a:r>
              <a:rPr sz="1050" b="1">
                <a:solidFill>
                  <a:srgbClr val="E7BDC7"/>
                </a:solidFill>
              </a:rPr>
              <a:t>IL PUNTO CRITICO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1C2A4E-F03B-4DCF-9609-18B101647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E7BDC7"/>
                </a:solidFill>
              </a:defRPr>
            </a:pPr>
            <a:r>
              <a:rPr sz="1575" b="1">
                <a:solidFill>
                  <a:srgbClr val="E7BDC7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FA4A46-0EF8-4D0E-8CAB-68EBEF62D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362450"/>
            <a:ext cx="29718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E2EAED"/>
                </a:solidFill>
              </a:defRPr>
            </a:pPr>
            <a:r>
              <a:rPr sz="1425" b="0">
                <a:solidFill>
                  <a:srgbClr val="E2EAED"/>
                </a:solidFill>
              </a:rPr>
              <a:t>L'identità è chiara all'interno, ma non è tradotta in parole condivise.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8123C8-5E9A-42D2-88CC-32D33BC6E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95875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E7BDC7"/>
                </a:solidFill>
              </a:defRPr>
            </a:pPr>
            <a:r>
              <a:rPr sz="1575" b="1">
                <a:solidFill>
                  <a:srgbClr val="E7BDC7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C746BB-98F7-4DCF-8921-A187A4335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076825"/>
            <a:ext cx="29718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E2EAED"/>
                </a:solidFill>
              </a:defRPr>
            </a:pPr>
            <a:r>
              <a:rPr sz="1425" b="0">
                <a:solidFill>
                  <a:srgbClr val="E2EAED"/>
                </a:solidFill>
              </a:rPr>
              <a:t>Sito, presentazioni, stampa ed eventi raccontano parti diverse dell'azienda.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AD39E3-A2CB-4734-9A70-964920AF9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4000500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7BDC7"/>
                </a:solidFill>
              </a:defRPr>
            </a:pPr>
            <a:r>
              <a:rPr sz="1050" b="1">
                <a:solidFill>
                  <a:srgbClr val="E7BDC7"/>
                </a:solidFill>
              </a:rPr>
              <a:t>IL RISULTATO DEL LAVORO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6ABF039-4C82-4702-B920-9C6A8F202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438150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E7BDC7"/>
                </a:solidFill>
              </a:defRPr>
            </a:pPr>
            <a:r>
              <a:rPr sz="1575" b="1">
                <a:solidFill>
                  <a:srgbClr val="E7BDC7"/>
                </a:solidFill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DE8F482-3DAD-41AD-95C1-6D70D5399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4362450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E2EAED"/>
                </a:solidFill>
              </a:defRPr>
            </a:pPr>
            <a:r>
              <a:rPr sz="1425" b="0">
                <a:solidFill>
                  <a:srgbClr val="E2EAED"/>
                </a:solidFill>
              </a:rPr>
              <a:t>Una direzione narrativa coerente con storia, cultura e obiettivi.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FF5B497-9479-4C64-BB95-9D286DCFE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5095875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E7BDC7"/>
                </a:solidFill>
              </a:defRPr>
            </a:pPr>
            <a:r>
              <a:rPr sz="1575" b="1">
                <a:solidFill>
                  <a:srgbClr val="E7BDC7"/>
                </a:solidFill>
              </a:rPr>
              <a:t>•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F69CA4-0E63-4332-8567-CD5FF8626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507682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E2EAED"/>
                </a:solidFill>
              </a:defRPr>
            </a:pPr>
            <a:r>
              <a:rPr sz="1425" b="0">
                <a:solidFill>
                  <a:srgbClr val="E2EAED"/>
                </a:solidFill>
              </a:rPr>
              <a:t>Messaggi utilizzabili da proprietà, direzione, commerciale e partner.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32C4F14-C2F2-4743-BDD5-5D8EB0C36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40005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7BDC7"/>
                </a:solidFill>
              </a:defRPr>
            </a:pPr>
            <a:r>
              <a:rPr sz="1050" b="1">
                <a:solidFill>
                  <a:srgbClr val="E7BDC7"/>
                </a:solidFill>
              </a:rPr>
              <a:t>IL VANTAGGIO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A359FC-6555-4926-AC9E-65E943F80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438150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E7BDC7"/>
                </a:solidFill>
              </a:defRPr>
            </a:pPr>
            <a:r>
              <a:rPr sz="1575" b="1">
                <a:solidFill>
                  <a:srgbClr val="E7BDC7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880CF47-6190-4751-8676-5F9D4AB31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4362450"/>
            <a:ext cx="2400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E2EAED"/>
                </a:solidFill>
              </a:defRPr>
            </a:pPr>
            <a:r>
              <a:rPr sz="1425" b="0">
                <a:solidFill>
                  <a:srgbClr val="E2EAED"/>
                </a:solidFill>
              </a:rPr>
              <a:t>Più chiarezza nelle scelte e maggiore riconoscibilità nel tempo.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9C73F37-6FFB-43CB-8BC0-FB8E1EFED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5095875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E7BDC7"/>
                </a:solidFill>
              </a:defRPr>
            </a:pPr>
            <a:r>
              <a:rPr sz="1575" b="1">
                <a:solidFill>
                  <a:srgbClr val="E7BDC7"/>
                </a:solidFill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8935164-03BA-41F7-9537-5EB0AE366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5076825"/>
            <a:ext cx="2400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E2EAED"/>
                </a:solidFill>
              </a:defRPr>
            </a:pPr>
            <a:r>
              <a:rPr sz="1425" b="0">
                <a:solidFill>
                  <a:srgbClr val="E2EAED"/>
                </a:solidFill>
              </a:rPr>
              <a:t>Una reputazione fondata su elementi reali, non su formule generiche.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C9B55AF-0DF9-409D-AD7D-085E336CE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457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AD8DD"/>
                </a:solidFill>
              </a:defRPr>
            </a:pPr>
            <a:r>
              <a:rPr sz="750" b="1">
                <a:solidFill>
                  <a:srgbClr val="CAD8DD"/>
                </a:solidFill>
              </a:rPr>
              <a:t>ANNA ROMANIN · CONSULENZA SENIOR DI COMUNICAZIONE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35EEEC8-EE46-45DF-B572-8F59A801C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58322123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ED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F14F22-B6FB-44CC-ACEC-2574F7D93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UN PROFILO SENIOR E INTERDISCIPLINARE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7DA0A9F-177C-44D1-AE7E-E6A85826E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533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0F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EABAACB-8277-4380-92F1-9187E11B1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2D3D"/>
                </a:solidFill>
              </a:defRPr>
            </a:pPr>
            <a:r>
              <a:rPr sz="3000" b="1">
                <a:solidFill>
                  <a:srgbClr val="152D3D"/>
                </a:solidFill>
              </a:rPr>
              <a:t>La mia specializzazione nasce dall'incontro tra cultura umanistica e conoscenza delle imprese.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CBA2326-6ADB-4700-8162-417F531C2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33625"/>
            <a:ext cx="5048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F6D73"/>
                </a:solidFill>
              </a:defRPr>
            </a:pPr>
            <a:r>
              <a:rPr sz="1650" b="0">
                <a:solidFill>
                  <a:srgbClr val="5F6D73"/>
                </a:solidFill>
              </a:rPr>
              <a:t>Laurea vecchio ordinamento presso la Facoltà di Lettere e Filosofia, corso di laurea in Conservazione dei beni culturali: una formazione costruita su storia, storia dell'arte, patrimonio, fonti e interpretazione.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5DB193-74F5-4425-84F0-FF727E610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33625"/>
            <a:ext cx="5048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F6D73"/>
                </a:solidFill>
              </a:defRPr>
            </a:pPr>
            <a:r>
              <a:rPr sz="1650" b="0">
                <a:solidFill>
                  <a:srgbClr val="5F6D73"/>
                </a:solidFill>
              </a:rPr>
              <a:t>Da circa trent'anni applico questo sguardo alla comunicazione di imprese, turismo, territori e progetti culturali: ufficio stampa, PR, copywriting, siti corporate, eventi e narrazione d'impresa.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72C894-28E5-42FE-A58A-998011062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0"/>
            <a:ext cx="10553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C9B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CA3CE38-5D58-4491-96DB-A9B7D2738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29125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CHE COSA SIGNIFICA PER UN CLIENTE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EF3B99-6032-451E-99A3-8980F2F35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D3D"/>
                </a:solidFill>
              </a:defRPr>
            </a:pPr>
            <a:r>
              <a:rPr sz="1800" b="1">
                <a:solidFill>
                  <a:srgbClr val="152D3D"/>
                </a:solidFill>
              </a:rPr>
              <a:t>So leggere la storia senza fermarmi al passato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57C4106-0C0E-46C3-8749-8B65E92AC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857750"/>
            <a:ext cx="314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D3D"/>
                </a:solidFill>
              </a:defRPr>
            </a:pPr>
            <a:r>
              <a:rPr sz="1800" b="1">
                <a:solidFill>
                  <a:srgbClr val="152D3D"/>
                </a:solidFill>
              </a:rPr>
              <a:t>Entro nei contenuti tecnici e li rendo comprensibili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F50509-CCDB-4B8E-B690-5121DC15E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857750"/>
            <a:ext cx="3238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D3D"/>
                </a:solidFill>
              </a:defRPr>
            </a:pPr>
            <a:r>
              <a:rPr sz="1800" b="1">
                <a:solidFill>
                  <a:srgbClr val="152D3D"/>
                </a:solidFill>
              </a:rPr>
              <a:t>Tengo insieme reputazione, relazioni e qualità editoriale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C7BE7E-D421-4845-8685-D8086009A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57875"/>
            <a:ext cx="1000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0F30"/>
                </a:solidFill>
              </a:defRPr>
            </a:pPr>
            <a:r>
              <a:rPr sz="1275" b="1">
                <a:solidFill>
                  <a:srgbClr val="A90F30"/>
                </a:solidFill>
              </a:rPr>
              <a:t>Formazione continua: Ordine dei Giornalisti · FERPI · comunicazione digitale · intelligenza artificiale · LinkedIn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6EA698F-68B6-4605-9438-AA7C95513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457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F6D73"/>
                </a:solidFill>
              </a:defRPr>
            </a:pPr>
            <a:r>
              <a:rPr sz="750" b="1">
                <a:solidFill>
                  <a:srgbClr val="5F6D73"/>
                </a:solidFill>
              </a:rPr>
              <a:t>ANNA ROMANIN · CONSULENZA SENIOR DI COMUNICAZIONE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7B08726-A29A-4C9F-A463-B8F0D81BB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A90F30"/>
                </a:solidFill>
              </a:defRPr>
            </a:pPr>
            <a:r>
              <a:rPr sz="750" b="1">
                <a:solidFill>
                  <a:srgbClr val="A90F30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45254966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8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6B070FA-E682-4B67-A6E5-E6E6EA003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IL METODO DI LAVORO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427806-46DB-4466-BE73-5438B54BD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533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0F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E3BC695-3D71-4FA4-B62A-31F0E3962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2D3D"/>
                </a:solidFill>
              </a:defRPr>
            </a:pPr>
            <a:r>
              <a:rPr sz="3000" b="1">
                <a:solidFill>
                  <a:srgbClr val="152D3D"/>
                </a:solidFill>
              </a:rPr>
              <a:t>La strategia diventa credibile quando nasce da un'indagine seria dell'organizzazione.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B3B8663-BF42-4A93-B7C3-5DBE91018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10382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F6D73"/>
                </a:solidFill>
              </a:defRPr>
            </a:pPr>
            <a:r>
              <a:rPr sz="1650" b="0">
                <a:solidFill>
                  <a:srgbClr val="5F6D73"/>
                </a:solidFill>
              </a:rPr>
              <a:t>Non parto dal calendario editoriale e non applico modelli precostituiti. Dedico tempo a comprendere l'impresa, perché una comunicazione utile deve poggiare su conoscenza, selezione e responsabilità.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5DFE9E-CBB2-45BE-931B-68C41EB51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C9B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A66E9D-F5A3-4403-A0FA-97BDEA399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01 · ASCOLTARE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EDDE48-2833-4077-9526-D506A6232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2875"/>
            <a:ext cx="30480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52D3D"/>
                </a:solidFill>
              </a:defRPr>
            </a:pPr>
            <a:r>
              <a:rPr sz="1425" b="0">
                <a:solidFill>
                  <a:srgbClr val="152D3D"/>
                </a:solidFill>
              </a:rPr>
              <a:t>Incontri con proprietà, direzione e persone chiave. Raccolgo linguaggi, priorità, dubbi e punti di forza che spesso non sono ancora stati nominati.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0A5F14-B439-459C-8C38-C15CF4E9D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36195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02 · RICOSTRUIRE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6F2314-AE42-45AD-8629-B97CCA5B5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3952875"/>
            <a:ext cx="30480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52D3D"/>
                </a:solidFill>
              </a:defRPr>
            </a:pPr>
            <a:r>
              <a:rPr sz="1425" b="0">
                <a:solidFill>
                  <a:srgbClr val="152D3D"/>
                </a:solidFill>
              </a:rPr>
              <a:t>Studio materiali, documenti, comunicazione esistente, passaggi storici e contesto competitivo. Verifico ciò che è fondato e ciò che è soltanto dichiarato.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6D98B0-B06F-4563-BA71-423F84892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6195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03 · SCEGLIERE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8690B8-0668-4AB6-A019-442A0D93A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952875"/>
            <a:ext cx="32385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52D3D"/>
                </a:solidFill>
              </a:defRPr>
            </a:pPr>
            <a:r>
              <a:rPr sz="1425" b="0">
                <a:solidFill>
                  <a:srgbClr val="152D3D"/>
                </a:solidFill>
              </a:rPr>
              <a:t>Definisco il nucleo da rendere riconoscibile, la gerarchia dei messaggi, il tono e gli interlocutori. Solo dopo individuo strumenti, contenuti e relazioni.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6DA9DD-603E-4EF2-9F00-0CC8C4BEC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108204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2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9A11BA2-59F3-44FF-AD3A-9F6D53E54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7150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53F59"/>
                </a:solidFill>
              </a:defRPr>
            </a:pPr>
            <a:r>
              <a:rPr sz="1425" b="1">
                <a:solidFill>
                  <a:srgbClr val="153F59"/>
                </a:solidFill>
              </a:rPr>
              <a:t>L'IA può accelerare ricerca e produzione. Il giudizio, la sensibilità organizzativa e la responsabilità reputazionale restano umani.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62D630-8B1F-42B7-A99A-C3E10AD17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457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F6D73"/>
                </a:solidFill>
              </a:defRPr>
            </a:pPr>
            <a:r>
              <a:rPr sz="750" b="1">
                <a:solidFill>
                  <a:srgbClr val="5F6D73"/>
                </a:solidFill>
              </a:rPr>
              <a:t>ANNA ROMANIN · CONSULENZA SENIOR DI COMUNICAZIONE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5DF4085-69C0-44A6-983D-5ED936681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A90F30"/>
                </a:solidFill>
              </a:defRPr>
            </a:pPr>
            <a:r>
              <a:rPr sz="750" b="1">
                <a:solidFill>
                  <a:srgbClr val="A90F30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47328746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ED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85FF4B4-CFC5-4DE1-ACF0-7390FF1AB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IDENTITÀ E POSIZIONAMENTO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A511548-850F-46B0-BFE6-D65782D27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533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0F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375F1A-A360-4987-8B68-95E592759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2D3D"/>
                </a:solidFill>
              </a:defRPr>
            </a:pPr>
            <a:r>
              <a:rPr sz="3000" b="1">
                <a:solidFill>
                  <a:srgbClr val="152D3D"/>
                </a:solidFill>
              </a:rPr>
              <a:t>Rendo chiara la differenza dell'impresa e costruisco messaggi che possano essere usati davvero.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DAC368B-F14B-42AF-A7E3-185826A10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38375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QUANDO È UTILE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7EB5D2B-97FB-4541-B595-67BCF8B15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4476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F6D73"/>
                </a:solidFill>
              </a:defRPr>
            </a:pPr>
            <a:r>
              <a:rPr sz="1575" b="0">
                <a:solidFill>
                  <a:srgbClr val="5F6D73"/>
                </a:solidFill>
              </a:rPr>
              <a:t>Quando l'azienda è cresciuta, ha ampliato mercati o servizi, ma continua a presentarsi con parole generiche. Oppure quando proprietà, commerciale e comunicazione descrivono l'impresa in modi differenti.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270EF4-97F4-4C93-88D9-608CBE779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38375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CHE COSA FACCIO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095D818-EBB9-4C74-A8DB-4DF4023D5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762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52D3D"/>
                </a:solidFill>
              </a:defRPr>
            </a:pPr>
            <a:r>
              <a:rPr sz="1575" b="0">
                <a:solidFill>
                  <a:srgbClr val="152D3D"/>
                </a:solidFill>
              </a:rPr>
              <a:t>Conduco interviste e analisi dei materiali; individuo competenze distintive, prove, temi proprietari e pubblici prioritari; definisco una struttura narrativa coerente con gli obiettivi aziendali.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6673391-03D4-4E08-BEF0-246712AB5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0F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AC39A8-96C6-4B88-AD4A-C612CAA9C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148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CONSEGNE POSSIBILI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0B04F44-F1C0-4EAE-A25C-5F8745535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95875"/>
            <a:ext cx="2857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D3D"/>
                </a:solidFill>
              </a:defRPr>
            </a:pPr>
            <a:r>
              <a:rPr sz="1650" b="1">
                <a:solidFill>
                  <a:srgbClr val="152D3D"/>
                </a:solidFill>
              </a:rPr>
              <a:t>Documento di posizionamento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61F79D-61EF-468F-BB6A-37C6466ED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095875"/>
            <a:ext cx="2762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D3D"/>
                </a:solidFill>
              </a:defRPr>
            </a:pPr>
            <a:r>
              <a:rPr sz="1650" b="1">
                <a:solidFill>
                  <a:srgbClr val="152D3D"/>
                </a:solidFill>
              </a:rPr>
              <a:t>Messaggi chiave e prove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4A8108-176F-4ADB-844E-36DA4A2FA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5095875"/>
            <a:ext cx="2857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D3D"/>
                </a:solidFill>
              </a:defRPr>
            </a:pPr>
            <a:r>
              <a:rPr sz="1650" b="1">
                <a:solidFill>
                  <a:srgbClr val="152D3D"/>
                </a:solidFill>
              </a:rPr>
              <a:t>Architettura dei contenuti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1C4F7A9-6261-458C-BD34-A3D3B4FB4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7375"/>
            <a:ext cx="9429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F6D73"/>
                </a:solidFill>
              </a:defRPr>
            </a:pPr>
            <a:r>
              <a:rPr sz="1500" b="0">
                <a:solidFill>
                  <a:srgbClr val="5F6D73"/>
                </a:solidFill>
              </a:rPr>
              <a:t>Linee guida per sito, presentazioni, PR e strumenti commerciali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838FEC-9A54-419F-9EE4-CACB8A2D4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457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F6D73"/>
                </a:solidFill>
              </a:defRPr>
            </a:pPr>
            <a:r>
              <a:rPr sz="750" b="1">
                <a:solidFill>
                  <a:srgbClr val="5F6D73"/>
                </a:solidFill>
              </a:rPr>
              <a:t>ANNA ROMANIN · CONSULENZA SENIOR DI COMUNICAZIONE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60A42BD-EEC3-459C-9F9E-9C9BF9E51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A90F30"/>
                </a:solidFill>
              </a:defRPr>
            </a:pPr>
            <a:r>
              <a:rPr sz="750" b="1">
                <a:solidFill>
                  <a:srgbClr val="A90F30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81778815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8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20ff91faa445c7"/>
          <a:srcRect xmlns:a="http://schemas.openxmlformats.org/drawingml/2006/main" l="19712" t="0" r="1971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3000375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421EB8F-D712-4EB6-9683-F9BF1E247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0"/>
            <a:ext cx="1619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0F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31582F-1624-4007-AC4E-2C1827D26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572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MEMORIA D'IMPRESA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11DB88-0DCD-4937-BDF6-478AD1C65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952500"/>
            <a:ext cx="76200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52D3D"/>
                </a:solidFill>
              </a:defRPr>
            </a:pPr>
            <a:r>
              <a:rPr sz="2850" b="1">
                <a:solidFill>
                  <a:srgbClr val="152D3D"/>
                </a:solidFill>
              </a:rPr>
              <a:t>Trasformo storia, testimonianze e archivi in un patrimonio utile al presente.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A460FC-20FA-40A0-9CAC-CAF8F23AA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143125"/>
            <a:ext cx="7620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F6D73"/>
                </a:solidFill>
              </a:defRPr>
            </a:pPr>
            <a:r>
              <a:rPr sz="1575" b="0">
                <a:solidFill>
                  <a:srgbClr val="5F6D73"/>
                </a:solidFill>
              </a:rPr>
              <a:t>È il servizio in cui la mia formazione storica e storico-artistica si unisce più direttamente all'esperienza di comunicazione d'impresa.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F56071F-92A5-4A8D-8650-46729AF03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095625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IL CASO INN-FLEX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6FFA0ED-EFE6-405B-9041-4689457CB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429000"/>
            <a:ext cx="747712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52D3D"/>
                </a:solidFill>
              </a:defRPr>
            </a:pPr>
            <a:r>
              <a:rPr sz="1575" b="0">
                <a:solidFill>
                  <a:srgbClr val="152D3D"/>
                </a:solidFill>
              </a:rPr>
              <a:t>Per i quarant'anni dell'azienda non esisteva un archivio ordinato. Ho ricostruito la storia attraverso documenti e interviste al fondatore, alla famiglia e ai collaboratori. Il patrimonio orale è diventato un libro e un racconto condiviso.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9ED233-4844-43C8-A73D-DEE20CC20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857750"/>
            <a:ext cx="7477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C9B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0112B62-71D0-4837-8E2A-FADBA3AF7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509587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APPLICAZIONI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4E64DA-B9ED-4338-9C10-2C273E4F0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5429250"/>
            <a:ext cx="752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D3D"/>
                </a:solidFill>
              </a:defRPr>
            </a:pPr>
            <a:r>
              <a:rPr sz="1650" b="1">
                <a:solidFill>
                  <a:srgbClr val="152D3D"/>
                </a:solidFill>
              </a:rPr>
              <a:t>Company book · anniversari · passaggi generazionali · sezioni heritage del sito · mostre · podcast · eventi · archivi narrativi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36FE7E-D465-4A1D-8B2C-41A763729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6457950"/>
            <a:ext cx="457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F6D73"/>
                </a:solidFill>
              </a:defRPr>
            </a:pPr>
            <a:r>
              <a:rPr sz="750" b="1">
                <a:solidFill>
                  <a:srgbClr val="5F6D73"/>
                </a:solidFill>
              </a:rPr>
              <a:t>ANNA ROMANIN · CONSULENZA SENIOR DI COMUNICAZIONE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8285A0-0570-4B66-851C-638906222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A90F30"/>
                </a:solidFill>
              </a:defRPr>
            </a:pPr>
            <a:r>
              <a:rPr sz="750" b="1">
                <a:solidFill>
                  <a:srgbClr val="A90F30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62017447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53F5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B39BFB-5B69-4B70-894C-C9F9DDBD4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7BDC7"/>
                </a:solidFill>
              </a:defRPr>
            </a:pPr>
            <a:r>
              <a:rPr sz="1050" b="1">
                <a:solidFill>
                  <a:srgbClr val="E7BDC7"/>
                </a:solidFill>
              </a:rPr>
              <a:t>PR E MEDIA RELATIONS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C5271E-3128-4DC1-ACD6-39AAAD591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533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BD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87BE10-B601-486F-B94F-88731774E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1057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Costruisco autorevolezza attorno a competenze e scelte aziendali, non soltanto visibilità occasionale.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FD145A-487D-421D-9C6B-101F21A11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33625"/>
            <a:ext cx="9906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9E5E9"/>
                </a:solidFill>
              </a:defRPr>
            </a:pPr>
            <a:r>
              <a:rPr sz="1650" b="0">
                <a:solidFill>
                  <a:srgbClr val="D9E5E9"/>
                </a:solidFill>
              </a:rPr>
              <a:t>Un comunicato stampa isolato può generare un'uscita. Un percorso di relazioni coerente aiuta invece l'impresa a essere riconosciuta come interlocutore competente su temi precisi.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3CED7E-0312-4E57-B28D-922109235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77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0AC907-82F9-4806-9FE7-F7F02B77F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7BDC7"/>
                </a:solidFill>
              </a:defRPr>
            </a:pPr>
            <a:r>
              <a:rPr sz="1050" b="1">
                <a:solidFill>
                  <a:srgbClr val="E7BDC7"/>
                </a:solidFill>
              </a:rPr>
              <a:t>IMPOSTAZIONE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4CD665-AC50-4977-9892-07D6E6203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0"/>
            <a:ext cx="30480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Definizione del posizionamento sui media, delle notizie realmente rilevanti e dei temi sui quali l'azienda può esprimere un punto di vista credibile.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22DB6E-E6F1-465B-999B-9FBB1A8C5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76237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7BDC7"/>
                </a:solidFill>
              </a:defRPr>
            </a:pPr>
            <a:r>
              <a:rPr sz="1050" b="1">
                <a:solidFill>
                  <a:srgbClr val="E7BDC7"/>
                </a:solidFill>
              </a:rPr>
              <a:t>ATTIVITÀ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9106C1-292F-48BD-A89D-2D7A630EC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095750"/>
            <a:ext cx="31432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Comunicati, dossier, interviste, press kit, contenuti di approfondimento, supporto ai portavoce e relazioni continuative con giornalisti e stakeholder.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0719629-20CD-4759-B92C-6101851AD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76237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7BDC7"/>
                </a:solidFill>
              </a:defRPr>
            </a:pPr>
            <a:r>
              <a:rPr sz="1050" b="1">
                <a:solidFill>
                  <a:srgbClr val="E7BDC7"/>
                </a:solidFill>
              </a:rPr>
              <a:t>VALORE PER L'IMPRESA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E26B9B0-17AE-42D5-91AA-03FB1CBFB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095750"/>
            <a:ext cx="30480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Una presenza pubblica meno episodica, messaggi più solidi e una reputazione collegata alle competenze distintive dell'organizzazione.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3835E13-1987-44E9-84D0-D2ED0E183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0"/>
            <a:ext cx="952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E7BDC7"/>
                </a:solidFill>
              </a:defRPr>
            </a:pPr>
            <a:r>
              <a:rPr sz="1425" b="1">
                <a:solidFill>
                  <a:srgbClr val="E7BDC7"/>
                </a:solidFill>
              </a:rPr>
              <a:t>La relazione viene prima della pubblicazione: richiede continuità, precisione e rispetto per il lavoro degli interlocutori.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66F8340-45B8-4E79-A6E6-ECB616B17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457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AD8DD"/>
                </a:solidFill>
              </a:defRPr>
            </a:pPr>
            <a:r>
              <a:rPr sz="750" b="1">
                <a:solidFill>
                  <a:srgbClr val="CAD8DD"/>
                </a:solidFill>
              </a:rPr>
              <a:t>ANNA ROMANIN · CONSULENZA SENIOR DI COMUNICAZIONE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CD4BD1-85D8-4EC0-A30F-1F46B9CDE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7592326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8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1604B69-3327-44F8-926E-32DF389DC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AFFIANCAMENTO ALLA DIREZIONE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939A64-AB6D-4B22-80E3-883B2484E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533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0F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BFDFBE3-B560-4200-A68D-6685F83ED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10572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2D3D"/>
                </a:solidFill>
              </a:defRPr>
            </a:pPr>
            <a:r>
              <a:rPr sz="3000" b="1">
                <a:solidFill>
                  <a:srgbClr val="152D3D"/>
                </a:solidFill>
              </a:rPr>
              <a:t>Offro a PMI e organizzazioni una regia senior, senza imporre la creazione di una struttura interna.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D683ED0-4B4B-47AA-88F7-365E3F55B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33625"/>
            <a:ext cx="99060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F6D73"/>
                </a:solidFill>
              </a:defRPr>
            </a:pPr>
            <a:r>
              <a:rPr sz="1650" b="0">
                <a:solidFill>
                  <a:srgbClr val="5F6D73"/>
                </a:solidFill>
              </a:rPr>
              <a:t>È una soluzione concreta quando l'impresa dispone di collaboratori o fornitori operativi, ma manca una figura esperta che colleghi obiettivi, messaggi, priorità e qualità dei risultati.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9740B9-19E8-415A-A132-B79F1E55A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AFFIANCO PROPRIETÀ E DIREZIONE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1AF5E79-7B19-4A09-B911-62328851F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052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0F30"/>
                </a:solidFill>
              </a:defRPr>
            </a:pPr>
            <a:r>
              <a:rPr sz="1575" b="1">
                <a:solidFill>
                  <a:srgbClr val="A90F30"/>
                </a:solidFill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99C015-3D0A-4292-8D32-8E044CCFB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886200"/>
            <a:ext cx="4400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F6D73"/>
                </a:solidFill>
              </a:defRPr>
            </a:pPr>
            <a:r>
              <a:rPr sz="1425" b="0">
                <a:solidFill>
                  <a:srgbClr val="5F6D73"/>
                </a:solidFill>
              </a:rPr>
              <a:t>Definisco priorità e criteri con cui valutare proposte, canali e investimenti.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89ADA38-E0CC-454B-95F6-C87D07C74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0F30"/>
                </a:solidFill>
              </a:defRPr>
            </a:pPr>
            <a:r>
              <a:rPr sz="1575" b="1">
                <a:solidFill>
                  <a:srgbClr val="A90F30"/>
                </a:solidFill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6F8070-D801-4C30-A423-6FEAE51CF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52950"/>
            <a:ext cx="4400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F6D73"/>
                </a:solidFill>
              </a:defRPr>
            </a:pPr>
            <a:r>
              <a:rPr sz="1425" b="0">
                <a:solidFill>
                  <a:srgbClr val="5F6D73"/>
                </a:solidFill>
              </a:rPr>
              <a:t>Coordino agenzie, grafici, web agency, uffici stampa e collaboratori interni.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B94D35-3858-42BD-AF0B-7C0283A5C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0"/>
            <a:ext cx="19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0F30"/>
                </a:solidFill>
              </a:defRPr>
            </a:pPr>
            <a:r>
              <a:rPr sz="1575" b="1">
                <a:solidFill>
                  <a:srgbClr val="A90F30"/>
                </a:solidFill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350DF9-8A7F-4AB6-B9BC-952656D46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4400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F6D73"/>
                </a:solidFill>
              </a:defRPr>
            </a:pPr>
            <a:r>
              <a:rPr sz="1425" b="0">
                <a:solidFill>
                  <a:srgbClr val="5F6D73"/>
                </a:solidFill>
              </a:rPr>
              <a:t>Presidio coerenza, tempi, contenuti sensibili e rischi reputazionali.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9CC794-409E-461F-89A1-7683F6F14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2900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C9B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F395B5-5AB8-40D9-B640-3BC95C300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5242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MODALITÀ DI COLLABORAZIONE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6A53B49-5153-420C-A06F-1F6DAB592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95287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D3D"/>
                </a:solidFill>
              </a:defRPr>
            </a:pPr>
            <a:r>
              <a:rPr sz="1800" b="1">
                <a:solidFill>
                  <a:srgbClr val="152D3D"/>
                </a:solidFill>
              </a:rPr>
              <a:t>Progetto strategico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A3A1649-BD2A-4D6E-8961-DCE0D2758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28625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F6D73"/>
                </a:solidFill>
              </a:defRPr>
            </a:pPr>
            <a:r>
              <a:rPr sz="1425" b="0">
                <a:solidFill>
                  <a:srgbClr val="5F6D73"/>
                </a:solidFill>
              </a:rPr>
              <a:t>Per posizionamento, sito, anniversario o lancio.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BAB085-8874-408F-B521-75776EE01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810125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D3D"/>
                </a:solidFill>
              </a:defRPr>
            </a:pPr>
            <a:r>
              <a:rPr sz="1800" b="1">
                <a:solidFill>
                  <a:srgbClr val="152D3D"/>
                </a:solidFill>
              </a:rPr>
              <a:t>Affiancamento periodico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E8AEF8C-415B-4072-BCDE-047E6729A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5143500"/>
            <a:ext cx="371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F6D73"/>
                </a:solidFill>
              </a:defRPr>
            </a:pPr>
            <a:r>
              <a:rPr sz="1425" b="0">
                <a:solidFill>
                  <a:srgbClr val="5F6D73"/>
                </a:solidFill>
              </a:rPr>
              <a:t>Un presidio senior per decisioni e coordinamento.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3BCF045-5B3F-4FF2-BDD7-75C8D26F8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457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F6D73"/>
                </a:solidFill>
              </a:defRPr>
            </a:pPr>
            <a:r>
              <a:rPr sz="750" b="1">
                <a:solidFill>
                  <a:srgbClr val="5F6D73"/>
                </a:solidFill>
              </a:rPr>
              <a:t>ANNA ROMANIN · CONSULENZA SENIOR DI COMUNICAZIONE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AC92159-F335-4CCE-9C54-A9390BAA3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A90F30"/>
                </a:solidFill>
              </a:defRPr>
            </a:pPr>
            <a:r>
              <a:rPr sz="750" b="1">
                <a:solidFill>
                  <a:srgbClr val="A90F30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45693860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3ED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28203D-405C-4D09-AFBC-3BF8B0882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IMPRESA, CULTURA E TERRITORIO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44F6D3-0589-41E1-B61D-C36ECFC7A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533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0F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E4A27B-BA46-4A33-A1F6-438138669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52D3D"/>
                </a:solidFill>
              </a:defRPr>
            </a:pPr>
            <a:r>
              <a:rPr sz="3000" b="1">
                <a:solidFill>
                  <a:srgbClr val="152D3D"/>
                </a:solidFill>
              </a:rPr>
              <a:t>Progetto iniziative culturali coerenti con l'identità aziendale e capaci di produrre relazioni.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B437DD-03B2-4ACF-8BBB-38F658FF3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10096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F6D73"/>
                </a:solidFill>
              </a:defRPr>
            </a:pPr>
            <a:r>
              <a:rPr sz="1650" b="0">
                <a:solidFill>
                  <a:srgbClr val="5F6D73"/>
                </a:solidFill>
              </a:rPr>
              <a:t>La cultura non funziona come elemento decorativo. Diventa strategica quando nasce da un legame autentico con la storia, i valori, le competenze o il territorio dell'organizzazione.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2B637F-6448-4C56-B83E-1DEE3E8D1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C9B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53502D-7BF7-477C-BE0F-AA8345734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71875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PER IMPRESE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8F5AECF-1E5E-4536-BA7A-2820A59FD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05250"/>
            <a:ext cx="304800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52D3D"/>
                </a:solidFill>
              </a:defRPr>
            </a:pPr>
            <a:r>
              <a:rPr sz="1425" b="0">
                <a:solidFill>
                  <a:srgbClr val="152D3D"/>
                </a:solidFill>
              </a:rPr>
              <a:t>Progetti heritage, anniversari, partnership culturali, eventi con contenuto, iniziative di responsabilità territoriale e narrazioni legate al Made in Italy.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02D1BA-E45A-44D8-8A99-F0E3B1790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571875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PER FONDAZIONI E ASSOCIAZIONI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B72A20-ADEE-42C0-A346-AF05B1A5A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905250"/>
            <a:ext cx="3143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52D3D"/>
                </a:solidFill>
              </a:defRPr>
            </a:pPr>
            <a:r>
              <a:rPr sz="1425" b="0">
                <a:solidFill>
                  <a:srgbClr val="152D3D"/>
                </a:solidFill>
              </a:rPr>
              <a:t>Ideazione editoriale, ufficio stampa, relazioni, costruzione di programmi e valorizzazione di patrimoni, comunità e competenze.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1E1186-CBF1-4DD2-B4A3-35A9EF4FA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571875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90F30"/>
                </a:solidFill>
              </a:defRPr>
            </a:pPr>
            <a:r>
              <a:rPr sz="1050" b="1">
                <a:solidFill>
                  <a:srgbClr val="A90F30"/>
                </a:solidFill>
              </a:rPr>
              <a:t>PER TERRITORI E TURISMO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C4546F-D9FC-4D82-9F99-4272CCC97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905250"/>
            <a:ext cx="304800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52D3D"/>
                </a:solidFill>
              </a:defRPr>
            </a:pPr>
            <a:r>
              <a:rPr sz="1425" b="0">
                <a:solidFill>
                  <a:srgbClr val="152D3D"/>
                </a:solidFill>
              </a:rPr>
              <a:t>Racconti e progetti che collegano patrimonio, persone, imprese e luoghi, evitando descrizioni promozionali intercambiabili.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BA3754-4978-423F-BEC0-11111AB11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108204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0F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BA44A3F-09A5-49AB-BEE2-0ABAD3547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686425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Il risultato non è soltanto un evento: è un capitale di contenuti, alleanze e reputazione che può continuare nel tempo.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CD522C7-2AA5-47AE-8A3B-861D2AA92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457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F6D73"/>
                </a:solidFill>
              </a:defRPr>
            </a:pPr>
            <a:r>
              <a:rPr sz="750" b="1">
                <a:solidFill>
                  <a:srgbClr val="5F6D73"/>
                </a:solidFill>
              </a:rPr>
              <a:t>ANNA ROMANIN · CONSULENZA SENIOR DI COMUNICAZIONE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BF16DC-51F0-4496-93AC-958A97970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A90F30"/>
                </a:solidFill>
              </a:defRPr>
            </a:pPr>
            <a:r>
              <a:rPr sz="750" b="1">
                <a:solidFill>
                  <a:srgbClr val="A90F30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75827966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2026-08-17T12:47:20.9340000Z</dcterms:created>
  <dcterms:modified xsi:type="dcterms:W3CDTF">2026-08-17T12:47:20.9340000Z</dcterms:modified>
</coreProperties>
</file>